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1" r:id="rId10"/>
    <p:sldId id="265" r:id="rId11"/>
    <p:sldId id="274" r:id="rId12"/>
    <p:sldId id="273" r:id="rId13"/>
    <p:sldId id="272" r:id="rId14"/>
    <p:sldId id="278" r:id="rId15"/>
    <p:sldId id="266" r:id="rId16"/>
    <p:sldId id="270" r:id="rId17"/>
    <p:sldId id="271" r:id="rId18"/>
    <p:sldId id="267" r:id="rId19"/>
    <p:sldId id="275" r:id="rId20"/>
    <p:sldId id="276" r:id="rId21"/>
    <p:sldId id="279" r:id="rId22"/>
    <p:sldId id="283" r:id="rId23"/>
    <p:sldId id="284" r:id="rId24"/>
    <p:sldId id="280" r:id="rId25"/>
    <p:sldId id="281" r:id="rId26"/>
    <p:sldId id="282" r:id="rId27"/>
    <p:sldId id="286" r:id="rId28"/>
    <p:sldId id="269" r:id="rId29"/>
    <p:sldId id="268" r:id="rId30"/>
    <p:sldId id="285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D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92" autoAdjust="0"/>
    <p:restoredTop sz="96482" autoAdjust="0"/>
  </p:normalViewPr>
  <p:slideViewPr>
    <p:cSldViewPr snapToGrid="0">
      <p:cViewPr varScale="1">
        <p:scale>
          <a:sx n="95" d="100"/>
          <a:sy n="95" d="100"/>
        </p:scale>
        <p:origin x="-2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7.5443160146928534E-2"/>
          <c:y val="2.8857070832068041E-2"/>
          <c:w val="0.92455683985307169"/>
          <c:h val="0.797318966274119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2023 года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217759000</c:v>
                </c:pt>
                <c:pt idx="1">
                  <c:v>88347000</c:v>
                </c:pt>
                <c:pt idx="2">
                  <c:v>22369000</c:v>
                </c:pt>
                <c:pt idx="3">
                  <c:v>2882000</c:v>
                </c:pt>
                <c:pt idx="4">
                  <c:v>5092000</c:v>
                </c:pt>
                <c:pt idx="5">
                  <c:v>6706000</c:v>
                </c:pt>
                <c:pt idx="6">
                  <c:v>23885450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2024год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226469000</c:v>
                </c:pt>
                <c:pt idx="1">
                  <c:v>92019900</c:v>
                </c:pt>
                <c:pt idx="2">
                  <c:v>23494000</c:v>
                </c:pt>
                <c:pt idx="3">
                  <c:v>2912000</c:v>
                </c:pt>
                <c:pt idx="4">
                  <c:v>5159000</c:v>
                </c:pt>
                <c:pt idx="5">
                  <c:v>8953652.929999996</c:v>
                </c:pt>
                <c:pt idx="6">
                  <c:v>25461331.18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2025год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235528000</c:v>
                </c:pt>
                <c:pt idx="1">
                  <c:v>94567800</c:v>
                </c:pt>
                <c:pt idx="2">
                  <c:v>24416000</c:v>
                </c:pt>
                <c:pt idx="3">
                  <c:v>2957000</c:v>
                </c:pt>
                <c:pt idx="4">
                  <c:v>5382000</c:v>
                </c:pt>
                <c:pt idx="5">
                  <c:v>8953652.929999996</c:v>
                </c:pt>
                <c:pt idx="6">
                  <c:v>25321157.979999997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на 2026год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243772000</c:v>
                </c:pt>
                <c:pt idx="1">
                  <c:v>98968900</c:v>
                </c:pt>
                <c:pt idx="2">
                  <c:v>25266000</c:v>
                </c:pt>
                <c:pt idx="3">
                  <c:v>3023000</c:v>
                </c:pt>
                <c:pt idx="4">
                  <c:v>5492000</c:v>
                </c:pt>
                <c:pt idx="5">
                  <c:v>8953652.929999996</c:v>
                </c:pt>
                <c:pt idx="6">
                  <c:v>24132108.57</c:v>
                </c:pt>
              </c:numCache>
            </c:numRef>
          </c:val>
        </c:ser>
        <c:gapWidth val="40"/>
        <c:gapDepth val="135"/>
        <c:shape val="cylinder"/>
        <c:axId val="166983552"/>
        <c:axId val="166985088"/>
        <c:axId val="0"/>
      </c:bar3DChart>
      <c:catAx>
        <c:axId val="166983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6985088"/>
        <c:crosses val="autoZero"/>
        <c:auto val="1"/>
        <c:lblAlgn val="ctr"/>
        <c:lblOffset val="100"/>
      </c:catAx>
      <c:valAx>
        <c:axId val="166985088"/>
        <c:scaling>
          <c:orientation val="minMax"/>
          <c:max val="250000000"/>
        </c:scaling>
        <c:axPos val="l"/>
        <c:majorGridlines/>
        <c:numFmt formatCode="General" sourceLinked="1"/>
        <c:tickLblPos val="nextTo"/>
        <c:crossAx val="166983552"/>
        <c:crosses val="autoZero"/>
        <c:crossBetween val="between"/>
        <c:majorUnit val="10000000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83434159605294511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ru-RU" sz="1800" i="1" dirty="0" smtClean="0"/>
                    <a:t>миллионы</a:t>
                  </a:r>
                  <a:endParaRPr lang="ru-RU" sz="1800" i="1" dirty="0"/>
                </a:p>
              </c:rich>
            </c:tx>
          </c:dispUnitsLbl>
        </c:dispUnits>
      </c:valAx>
    </c:plotArea>
    <c:legend>
      <c:legendPos val="tr"/>
      <c:layout>
        <c:manualLayout>
          <c:xMode val="edge"/>
          <c:yMode val="edge"/>
          <c:x val="0.63086305040167856"/>
          <c:y val="0.1068060554468362"/>
          <c:w val="0.28071314406318065"/>
          <c:h val="0.20110699233854967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10"/>
      <c:rotY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2023 года</c:v>
                </c:pt>
                <c:pt idx="1">
                  <c:v>Прогноз на 2024 год</c:v>
                </c:pt>
                <c:pt idx="2">
                  <c:v>Прогноз на 2025 год</c:v>
                </c:pt>
                <c:pt idx="3">
                  <c:v>Прогноз на 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371364082</c:v>
                </c:pt>
                <c:pt idx="1">
                  <c:v>503806000</c:v>
                </c:pt>
                <c:pt idx="2">
                  <c:v>467046000</c:v>
                </c:pt>
                <c:pt idx="3">
                  <c:v>422915000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2023 года</c:v>
                </c:pt>
                <c:pt idx="1">
                  <c:v>Прогноз на 2024 год</c:v>
                </c:pt>
                <c:pt idx="2">
                  <c:v>Прогноз на 2025 год</c:v>
                </c:pt>
                <c:pt idx="3">
                  <c:v>Прогноз на 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94092046.920000002</c:v>
                </c:pt>
                <c:pt idx="1">
                  <c:v>355939900</c:v>
                </c:pt>
                <c:pt idx="2">
                  <c:v>340742000</c:v>
                </c:pt>
                <c:pt idx="3">
                  <c:v>29751100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2023 года</c:v>
                </c:pt>
                <c:pt idx="1">
                  <c:v>Прогноз на 2024 год</c:v>
                </c:pt>
                <c:pt idx="2">
                  <c:v>Прогноз на 2025 год</c:v>
                </c:pt>
                <c:pt idx="3">
                  <c:v>Прогноз на 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387788600</c:v>
                </c:pt>
                <c:pt idx="1">
                  <c:v>420097700</c:v>
                </c:pt>
                <c:pt idx="2">
                  <c:v>444489100</c:v>
                </c:pt>
                <c:pt idx="3">
                  <c:v>469136300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2023 года</c:v>
                </c:pt>
                <c:pt idx="1">
                  <c:v>Прогноз на 2024 год</c:v>
                </c:pt>
                <c:pt idx="2">
                  <c:v>Прогноз на 2025 год</c:v>
                </c:pt>
                <c:pt idx="3">
                  <c:v>Прогноз на 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187119500</c:v>
                </c:pt>
                <c:pt idx="1">
                  <c:v>26482600</c:v>
                </c:pt>
                <c:pt idx="2">
                  <c:v>25796100</c:v>
                </c:pt>
                <c:pt idx="3">
                  <c:v>25680600</c:v>
                </c:pt>
              </c:numCache>
            </c:numRef>
          </c:val>
        </c:ser>
        <c:shape val="cylinder"/>
        <c:axId val="167095296"/>
        <c:axId val="167109376"/>
        <c:axId val="0"/>
      </c:bar3DChart>
      <c:catAx>
        <c:axId val="16709529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109376"/>
        <c:crosses val="autoZero"/>
        <c:auto val="1"/>
        <c:lblAlgn val="ctr"/>
        <c:lblOffset val="100"/>
      </c:catAx>
      <c:valAx>
        <c:axId val="167109376"/>
        <c:scaling>
          <c:orientation val="minMax"/>
          <c:max val="5000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95296"/>
        <c:crosses val="autoZero"/>
        <c:crossBetween val="between"/>
        <c:majorUnit val="50000000"/>
        <c:minorUnit val="10000000"/>
        <c:dispUnits>
          <c:builtInUnit val="millions"/>
          <c:dispUnitsLbl>
            <c:layout>
              <c:manualLayout>
                <c:xMode val="edge"/>
                <c:yMode val="edge"/>
                <c:x val="1.7905839895013157E-2"/>
                <c:y val="0.41055389088845989"/>
              </c:manualLayout>
            </c:layout>
          </c:dispUnitsLbl>
        </c:dispUnits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024300087489096"/>
          <c:y val="2.4593727045637979E-2"/>
          <c:w val="0.8692478127734049"/>
          <c:h val="0.672383482326515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  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  </c:v>
                </c:pt>
                <c:pt idx="10">
                  <c:v>Обслуживание гос. и муниц. долга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186993191.72999999</c:v>
                </c:pt>
                <c:pt idx="1">
                  <c:v>22765600</c:v>
                </c:pt>
                <c:pt idx="2">
                  <c:v>138447652.63999999</c:v>
                </c:pt>
                <c:pt idx="3">
                  <c:v>427970053</c:v>
                </c:pt>
                <c:pt idx="4">
                  <c:v>14434000</c:v>
                </c:pt>
                <c:pt idx="5">
                  <c:v>674294900</c:v>
                </c:pt>
                <c:pt idx="6">
                  <c:v>87297000</c:v>
                </c:pt>
                <c:pt idx="7">
                  <c:v>113625500</c:v>
                </c:pt>
                <c:pt idx="8">
                  <c:v>24081400</c:v>
                </c:pt>
                <c:pt idx="9">
                  <c:v>879000</c:v>
                </c:pt>
                <c:pt idx="10">
                  <c:v>6789.74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  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  </c:v>
                </c:pt>
                <c:pt idx="10">
                  <c:v>Обслуживание гос. и муниц. долга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179907724.63999999</c:v>
                </c:pt>
                <c:pt idx="1">
                  <c:v>12157600</c:v>
                </c:pt>
                <c:pt idx="2">
                  <c:v>120792965.41000006</c:v>
                </c:pt>
                <c:pt idx="3">
                  <c:v>354988500</c:v>
                </c:pt>
                <c:pt idx="4">
                  <c:v>5170200</c:v>
                </c:pt>
                <c:pt idx="5">
                  <c:v>743017200</c:v>
                </c:pt>
                <c:pt idx="6">
                  <c:v>94300750</c:v>
                </c:pt>
                <c:pt idx="7">
                  <c:v>118616300</c:v>
                </c:pt>
                <c:pt idx="8">
                  <c:v>23759000</c:v>
                </c:pt>
                <c:pt idx="9">
                  <c:v>879000</c:v>
                </c:pt>
                <c:pt idx="10">
                  <c:v>5270.8600000000024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  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  </c:v>
                </c:pt>
                <c:pt idx="10">
                  <c:v>Обслуживание гос. и муниц. долга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134913390.94999999</c:v>
                </c:pt>
                <c:pt idx="1">
                  <c:v>12157600</c:v>
                </c:pt>
                <c:pt idx="2">
                  <c:v>125194065.41000006</c:v>
                </c:pt>
                <c:pt idx="3">
                  <c:v>41914000</c:v>
                </c:pt>
                <c:pt idx="4">
                  <c:v>5170200</c:v>
                </c:pt>
                <c:pt idx="5">
                  <c:v>754574100</c:v>
                </c:pt>
                <c:pt idx="6">
                  <c:v>94300750</c:v>
                </c:pt>
                <c:pt idx="7">
                  <c:v>122598600</c:v>
                </c:pt>
                <c:pt idx="8">
                  <c:v>23759000</c:v>
                </c:pt>
                <c:pt idx="9">
                  <c:v>879000</c:v>
                </c:pt>
                <c:pt idx="10">
                  <c:v>3755.14</c:v>
                </c:pt>
              </c:numCache>
            </c:numRef>
          </c:val>
        </c:ser>
        <c:gapWidth val="54"/>
        <c:gapDepth val="58"/>
        <c:shape val="cylinder"/>
        <c:axId val="117424512"/>
        <c:axId val="117426048"/>
        <c:axId val="0"/>
      </c:bar3DChart>
      <c:catAx>
        <c:axId val="117424512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 b="1"/>
            </a:pPr>
            <a:endParaRPr lang="ru-RU"/>
          </a:p>
        </c:txPr>
        <c:crossAx val="117426048"/>
        <c:crosses val="autoZero"/>
        <c:auto val="1"/>
        <c:lblAlgn val="ctr"/>
        <c:lblOffset val="100"/>
        <c:tickMarkSkip val="1"/>
      </c:catAx>
      <c:valAx>
        <c:axId val="117426048"/>
        <c:scaling>
          <c:orientation val="minMax"/>
          <c:max val="700000000"/>
          <c:min val="0"/>
        </c:scaling>
        <c:axPos val="l"/>
        <c:majorGridlines/>
        <c:numFmt formatCode="0.0" sourceLinked="1"/>
        <c:tickLblPos val="nextTo"/>
        <c:crossAx val="117424512"/>
        <c:crosses val="autoZero"/>
        <c:crossBetween val="between"/>
        <c:majorUnit val="50000000"/>
        <c:minorUnit val="20000"/>
      </c:valAx>
    </c:plotArea>
    <c:legend>
      <c:legendPos val="r"/>
      <c:layout>
        <c:manualLayout>
          <c:xMode val="edge"/>
          <c:yMode val="edge"/>
          <c:x val="0.82174857830271264"/>
          <c:y val="5.0660469516607222E-2"/>
          <c:w val="0.14352919947506579"/>
          <c:h val="0.19663908777439995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8EDF3-379D-4CB2-A673-D394566C211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CCEDC-33B7-4DDF-979D-D66B6D6B508A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Составление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7FFA28AB-A769-451C-BB9D-B67959627999}" type="parTrans" cxnId="{0070798B-E633-4212-99CC-FBCDC060246C}">
      <dgm:prSet/>
      <dgm:spPr/>
      <dgm:t>
        <a:bodyPr/>
        <a:lstStyle/>
        <a:p>
          <a:endParaRPr lang="ru-RU"/>
        </a:p>
      </dgm:t>
    </dgm:pt>
    <dgm:pt modelId="{1F541DBB-7B7C-48F3-A4E4-71542EBDD98C}" type="sibTrans" cxnId="{0070798B-E633-4212-99CC-FBCDC060246C}">
      <dgm:prSet/>
      <dgm:spPr/>
      <dgm:t>
        <a:bodyPr/>
        <a:lstStyle/>
        <a:p>
          <a:endParaRPr lang="ru-RU"/>
        </a:p>
      </dgm:t>
    </dgm:pt>
    <dgm:pt modelId="{184B865C-3705-4A7E-A178-573D0F85B394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Рассмотрение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B91C485B-1BCA-4CFC-A759-635C931C9F4A}" type="parTrans" cxnId="{A09D1A9E-9298-4B33-A61F-CD291BB94A47}">
      <dgm:prSet/>
      <dgm:spPr/>
      <dgm:t>
        <a:bodyPr/>
        <a:lstStyle/>
        <a:p>
          <a:endParaRPr lang="ru-RU"/>
        </a:p>
      </dgm:t>
    </dgm:pt>
    <dgm:pt modelId="{F81611D4-F7F8-4DA0-BA6D-64A0493BAD19}" type="sibTrans" cxnId="{A09D1A9E-9298-4B33-A61F-CD291BB94A47}">
      <dgm:prSet/>
      <dgm:spPr/>
      <dgm:t>
        <a:bodyPr/>
        <a:lstStyle/>
        <a:p>
          <a:endParaRPr lang="ru-RU"/>
        </a:p>
      </dgm:t>
    </dgm:pt>
    <dgm:pt modelId="{883A469A-471A-4491-8F3A-0443101E977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Проект бюджета городского округа составляется в порядке, установленном Администрацией, в соответствии с Бюджетным кодексом Российской Федерации и принимаемыми с соблюдением его требований муниципальными правовыми актами Думы.</a:t>
          </a:r>
          <a:endParaRPr lang="ru-RU" dirty="0">
            <a:latin typeface="+mn-lt"/>
          </a:endParaRPr>
        </a:p>
      </dgm:t>
    </dgm:pt>
    <dgm:pt modelId="{DAB907E4-52CA-4C5A-9337-AA5203FB68D5}" type="parTrans" cxnId="{16DAF241-A638-4BF5-9DBB-BC022357FD57}">
      <dgm:prSet/>
      <dgm:spPr/>
      <dgm:t>
        <a:bodyPr/>
        <a:lstStyle/>
        <a:p>
          <a:endParaRPr lang="ru-RU"/>
        </a:p>
      </dgm:t>
    </dgm:pt>
    <dgm:pt modelId="{743297C4-0BF7-475B-B830-2E554142B79A}" type="sibTrans" cxnId="{16DAF241-A638-4BF5-9DBB-BC022357FD57}">
      <dgm:prSet/>
      <dgm:spPr/>
      <dgm:t>
        <a:bodyPr/>
        <a:lstStyle/>
        <a:p>
          <a:endParaRPr lang="ru-RU"/>
        </a:p>
      </dgm:t>
    </dgm:pt>
    <dgm:pt modelId="{82C4EDD9-F4C1-4799-A6AA-0E09C9F2652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рассмотрения проекта решения о бюджете и его утверждение определяется муниципальным правовым актом  Думы в соответствии с требованиями Бюджетного кодекса Российской Федерации.</a:t>
          </a:r>
          <a:endParaRPr lang="ru-RU" dirty="0">
            <a:latin typeface="+mn-lt"/>
          </a:endParaRPr>
        </a:p>
      </dgm:t>
    </dgm:pt>
    <dgm:pt modelId="{9717ECBC-8ECF-457F-91A7-9AA05469A958}" type="parTrans" cxnId="{E6755F5B-0875-4916-B0EE-E438D3593C3D}">
      <dgm:prSet/>
      <dgm:spPr/>
      <dgm:t>
        <a:bodyPr/>
        <a:lstStyle/>
        <a:p>
          <a:endParaRPr lang="ru-RU"/>
        </a:p>
      </dgm:t>
    </dgm:pt>
    <dgm:pt modelId="{D05C530B-5396-4D3F-A429-CA2C41A1859F}" type="sibTrans" cxnId="{E6755F5B-0875-4916-B0EE-E438D3593C3D}">
      <dgm:prSet/>
      <dgm:spPr/>
      <dgm:t>
        <a:bodyPr/>
        <a:lstStyle/>
        <a:p>
          <a:endParaRPr lang="ru-RU"/>
        </a:p>
      </dgm:t>
    </dgm:pt>
    <dgm:pt modelId="{6C5FE659-69C3-4454-B323-F44EC28D0712}">
      <dgm:prSet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Утверждение бюджета: </a:t>
          </a:r>
          <a:endParaRPr lang="ru-RU" sz="2000" u="none" dirty="0">
            <a:latin typeface="+mn-lt"/>
          </a:endParaRPr>
        </a:p>
      </dgm:t>
    </dgm:pt>
    <dgm:pt modelId="{FEDB6319-86A2-4DE7-80C7-1C0C705627C5}" type="parTrans" cxnId="{E4A79096-7994-4699-A41E-EA34F9EA9FFF}">
      <dgm:prSet/>
      <dgm:spPr/>
      <dgm:t>
        <a:bodyPr/>
        <a:lstStyle/>
        <a:p>
          <a:endParaRPr lang="ru-RU"/>
        </a:p>
      </dgm:t>
    </dgm:pt>
    <dgm:pt modelId="{1637C334-7A0C-4FB1-9576-A3FF0DFDDCA7}" type="sibTrans" cxnId="{E4A79096-7994-4699-A41E-EA34F9EA9FFF}">
      <dgm:prSet/>
      <dgm:spPr/>
      <dgm:t>
        <a:bodyPr/>
        <a:lstStyle/>
        <a:p>
          <a:endParaRPr lang="ru-RU"/>
        </a:p>
      </dgm:t>
    </dgm:pt>
    <dgm:pt modelId="{F40E299B-38E1-484A-A0C2-179A8D90484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утверждения проекта решения о бюджете, определенный муниципальным правовым актом Думы, должен предусматривать вступление в силу решения о бюджете с 1 января очередного финансового года, а также утверждение указанным решением показателей и характеристик (приложений) бюджета.</a:t>
          </a:r>
          <a:endParaRPr lang="ru-RU" dirty="0">
            <a:latin typeface="+mn-lt"/>
          </a:endParaRPr>
        </a:p>
      </dgm:t>
    </dgm:pt>
    <dgm:pt modelId="{1331D4DA-874C-4331-A4E3-B0E9BA3F8B0E}" type="parTrans" cxnId="{6934E9E3-6E92-4FC9-A618-9ADA53CE5AF9}">
      <dgm:prSet/>
      <dgm:spPr/>
      <dgm:t>
        <a:bodyPr/>
        <a:lstStyle/>
        <a:p>
          <a:endParaRPr lang="ru-RU"/>
        </a:p>
      </dgm:t>
    </dgm:pt>
    <dgm:pt modelId="{78F67B76-BADC-4CF4-8C29-D3E8BCD491FD}" type="sibTrans" cxnId="{6934E9E3-6E92-4FC9-A618-9ADA53CE5AF9}">
      <dgm:prSet/>
      <dgm:spPr/>
      <dgm:t>
        <a:bodyPr/>
        <a:lstStyle/>
        <a:p>
          <a:endParaRPr lang="ru-RU"/>
        </a:p>
      </dgm:t>
    </dgm:pt>
    <dgm:pt modelId="{EAF99C6F-5C51-48DF-A7B6-1BEF6824C89B}" type="pres">
      <dgm:prSet presAssocID="{E948EDF3-379D-4CB2-A673-D394566C21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94D00-7C5D-4648-A502-EF2A86BCF48C}" type="pres">
      <dgm:prSet presAssocID="{ACBCCEDC-33B7-4DDF-979D-D66B6D6B508A}" presName="parentLin" presStyleCnt="0"/>
      <dgm:spPr/>
    </dgm:pt>
    <dgm:pt modelId="{E78F5B85-DAA2-4582-9E42-B5059B65F900}" type="pres">
      <dgm:prSet presAssocID="{ACBCCEDC-33B7-4DDF-979D-D66B6D6B50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8D2030-DF49-48C6-BC89-7413A1499A1C}" type="pres">
      <dgm:prSet presAssocID="{ACBCCEDC-33B7-4DDF-979D-D66B6D6B50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3A58-1C77-4295-992F-BC90A66C8AAA}" type="pres">
      <dgm:prSet presAssocID="{ACBCCEDC-33B7-4DDF-979D-D66B6D6B508A}" presName="negativeSpace" presStyleCnt="0"/>
      <dgm:spPr/>
    </dgm:pt>
    <dgm:pt modelId="{003D60F6-A838-4AA8-90B5-4BCAEDF699DF}" type="pres">
      <dgm:prSet presAssocID="{ACBCCEDC-33B7-4DDF-979D-D66B6D6B508A}" presName="childText" presStyleLbl="conFgAcc1" presStyleIdx="0" presStyleCnt="3" custScaleY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6906C-F070-4651-BC62-B4C4AC25D347}" type="pres">
      <dgm:prSet presAssocID="{1F541DBB-7B7C-48F3-A4E4-71542EBDD98C}" presName="spaceBetweenRectangles" presStyleCnt="0"/>
      <dgm:spPr/>
    </dgm:pt>
    <dgm:pt modelId="{A7472AA0-220D-4722-9536-6E7E709424E8}" type="pres">
      <dgm:prSet presAssocID="{184B865C-3705-4A7E-A178-573D0F85B394}" presName="parentLin" presStyleCnt="0"/>
      <dgm:spPr/>
    </dgm:pt>
    <dgm:pt modelId="{80EDC528-BD61-4B8A-9775-0DCC2372D026}" type="pres">
      <dgm:prSet presAssocID="{184B865C-3705-4A7E-A178-573D0F85B3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1AFE4F-124B-42E1-9CF9-610F11992790}" type="pres">
      <dgm:prSet presAssocID="{184B865C-3705-4A7E-A178-573D0F85B3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2A3F0-2E6B-4FB9-A021-359A4CFEF2DB}" type="pres">
      <dgm:prSet presAssocID="{184B865C-3705-4A7E-A178-573D0F85B394}" presName="negativeSpace" presStyleCnt="0"/>
      <dgm:spPr/>
    </dgm:pt>
    <dgm:pt modelId="{0EC70D51-979B-4330-9CC8-35FFFD6DB48F}" type="pres">
      <dgm:prSet presAssocID="{184B865C-3705-4A7E-A178-573D0F85B39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E3246-1683-4977-9BD3-7AB93306C7F7}" type="pres">
      <dgm:prSet presAssocID="{F81611D4-F7F8-4DA0-BA6D-64A0493BAD19}" presName="spaceBetweenRectangles" presStyleCnt="0"/>
      <dgm:spPr/>
    </dgm:pt>
    <dgm:pt modelId="{06157E1A-F1B6-42C5-9707-C0EB1CD73AC0}" type="pres">
      <dgm:prSet presAssocID="{6C5FE659-69C3-4454-B323-F44EC28D0712}" presName="parentLin" presStyleCnt="0"/>
      <dgm:spPr/>
    </dgm:pt>
    <dgm:pt modelId="{9DE738D8-0E5C-4FCE-A24D-9A609276FBAD}" type="pres">
      <dgm:prSet presAssocID="{6C5FE659-69C3-4454-B323-F44EC28D07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241FED-1FF0-4CBF-979C-3FCCCF019C7B}" type="pres">
      <dgm:prSet presAssocID="{6C5FE659-69C3-4454-B323-F44EC28D07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89364-D3CF-48C6-900D-026458D8C31E}" type="pres">
      <dgm:prSet presAssocID="{6C5FE659-69C3-4454-B323-F44EC28D0712}" presName="negativeSpace" presStyleCnt="0"/>
      <dgm:spPr/>
    </dgm:pt>
    <dgm:pt modelId="{4DA0A1D5-01BA-44CD-92FC-1EBB23F206DE}" type="pres">
      <dgm:prSet presAssocID="{6C5FE659-69C3-4454-B323-F44EC28D0712}" presName="childText" presStyleLbl="conFgAcc1" presStyleIdx="2" presStyleCnt="3" custScaleY="10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A734D-F652-4FD1-AB1E-219B7704BF4C}" type="presOf" srcId="{ACBCCEDC-33B7-4DDF-979D-D66B6D6B508A}" destId="{E78F5B85-DAA2-4582-9E42-B5059B65F900}" srcOrd="0" destOrd="0" presId="urn:microsoft.com/office/officeart/2005/8/layout/list1"/>
    <dgm:cxn modelId="{97D32D90-02F4-464E-B2F7-438CF980AF0F}" type="presOf" srcId="{6C5FE659-69C3-4454-B323-F44EC28D0712}" destId="{F1241FED-1FF0-4CBF-979C-3FCCCF019C7B}" srcOrd="1" destOrd="0" presId="urn:microsoft.com/office/officeart/2005/8/layout/list1"/>
    <dgm:cxn modelId="{CECF762A-CE71-41A7-8A15-358E077231E7}" type="presOf" srcId="{184B865C-3705-4A7E-A178-573D0F85B394}" destId="{80EDC528-BD61-4B8A-9775-0DCC2372D026}" srcOrd="0" destOrd="0" presId="urn:microsoft.com/office/officeart/2005/8/layout/list1"/>
    <dgm:cxn modelId="{0070798B-E633-4212-99CC-FBCDC060246C}" srcId="{E948EDF3-379D-4CB2-A673-D394566C2111}" destId="{ACBCCEDC-33B7-4DDF-979D-D66B6D6B508A}" srcOrd="0" destOrd="0" parTransId="{7FFA28AB-A769-451C-BB9D-B67959627999}" sibTransId="{1F541DBB-7B7C-48F3-A4E4-71542EBDD98C}"/>
    <dgm:cxn modelId="{E4A79096-7994-4699-A41E-EA34F9EA9FFF}" srcId="{E948EDF3-379D-4CB2-A673-D394566C2111}" destId="{6C5FE659-69C3-4454-B323-F44EC28D0712}" srcOrd="2" destOrd="0" parTransId="{FEDB6319-86A2-4DE7-80C7-1C0C705627C5}" sibTransId="{1637C334-7A0C-4FB1-9576-A3FF0DFDDCA7}"/>
    <dgm:cxn modelId="{6934E9E3-6E92-4FC9-A618-9ADA53CE5AF9}" srcId="{6C5FE659-69C3-4454-B323-F44EC28D0712}" destId="{F40E299B-38E1-484A-A0C2-179A8D904843}" srcOrd="0" destOrd="0" parTransId="{1331D4DA-874C-4331-A4E3-B0E9BA3F8B0E}" sibTransId="{78F67B76-BADC-4CF4-8C29-D3E8BCD491FD}"/>
    <dgm:cxn modelId="{41DB4481-2312-4054-A6B9-EB9FAF646109}" type="presOf" srcId="{883A469A-471A-4491-8F3A-0443101E977B}" destId="{003D60F6-A838-4AA8-90B5-4BCAEDF699DF}" srcOrd="0" destOrd="0" presId="urn:microsoft.com/office/officeart/2005/8/layout/list1"/>
    <dgm:cxn modelId="{AB36C30D-9CF0-4B0D-9F2B-ADAE5454343B}" type="presOf" srcId="{E948EDF3-379D-4CB2-A673-D394566C2111}" destId="{EAF99C6F-5C51-48DF-A7B6-1BEF6824C89B}" srcOrd="0" destOrd="0" presId="urn:microsoft.com/office/officeart/2005/8/layout/list1"/>
    <dgm:cxn modelId="{E6755F5B-0875-4916-B0EE-E438D3593C3D}" srcId="{184B865C-3705-4A7E-A178-573D0F85B394}" destId="{82C4EDD9-F4C1-4799-A6AA-0E09C9F26520}" srcOrd="0" destOrd="0" parTransId="{9717ECBC-8ECF-457F-91A7-9AA05469A958}" sibTransId="{D05C530B-5396-4D3F-A429-CA2C41A1859F}"/>
    <dgm:cxn modelId="{A09D1A9E-9298-4B33-A61F-CD291BB94A47}" srcId="{E948EDF3-379D-4CB2-A673-D394566C2111}" destId="{184B865C-3705-4A7E-A178-573D0F85B394}" srcOrd="1" destOrd="0" parTransId="{B91C485B-1BCA-4CFC-A759-635C931C9F4A}" sibTransId="{F81611D4-F7F8-4DA0-BA6D-64A0493BAD19}"/>
    <dgm:cxn modelId="{7FC8E0E8-4E75-444A-ACCD-B4F945C86BF2}" type="presOf" srcId="{6C5FE659-69C3-4454-B323-F44EC28D0712}" destId="{9DE738D8-0E5C-4FCE-A24D-9A609276FBAD}" srcOrd="0" destOrd="0" presId="urn:microsoft.com/office/officeart/2005/8/layout/list1"/>
    <dgm:cxn modelId="{0D2C9C36-EA00-45AC-B8D4-9D2D8A8EDBAA}" type="presOf" srcId="{82C4EDD9-F4C1-4799-A6AA-0E09C9F26520}" destId="{0EC70D51-979B-4330-9CC8-35FFFD6DB48F}" srcOrd="0" destOrd="0" presId="urn:microsoft.com/office/officeart/2005/8/layout/list1"/>
    <dgm:cxn modelId="{4F3089E2-61BB-4E3E-B4B6-71430C12F9A9}" type="presOf" srcId="{184B865C-3705-4A7E-A178-573D0F85B394}" destId="{B31AFE4F-124B-42E1-9CF9-610F11992790}" srcOrd="1" destOrd="0" presId="urn:microsoft.com/office/officeart/2005/8/layout/list1"/>
    <dgm:cxn modelId="{E25A4F24-6146-4A1D-88ED-77AE8B407C94}" type="presOf" srcId="{ACBCCEDC-33B7-4DDF-979D-D66B6D6B508A}" destId="{908D2030-DF49-48C6-BC89-7413A1499A1C}" srcOrd="1" destOrd="0" presId="urn:microsoft.com/office/officeart/2005/8/layout/list1"/>
    <dgm:cxn modelId="{16DAF241-A638-4BF5-9DBB-BC022357FD57}" srcId="{ACBCCEDC-33B7-4DDF-979D-D66B6D6B508A}" destId="{883A469A-471A-4491-8F3A-0443101E977B}" srcOrd="0" destOrd="0" parTransId="{DAB907E4-52CA-4C5A-9337-AA5203FB68D5}" sibTransId="{743297C4-0BF7-475B-B830-2E554142B79A}"/>
    <dgm:cxn modelId="{728F9323-DB16-43AE-96B9-16CDFD682C39}" type="presOf" srcId="{F40E299B-38E1-484A-A0C2-179A8D904843}" destId="{4DA0A1D5-01BA-44CD-92FC-1EBB23F206DE}" srcOrd="0" destOrd="0" presId="urn:microsoft.com/office/officeart/2005/8/layout/list1"/>
    <dgm:cxn modelId="{6331FB6C-8197-47B7-BCF8-A0BE62E0C516}" type="presParOf" srcId="{EAF99C6F-5C51-48DF-A7B6-1BEF6824C89B}" destId="{4A094D00-7C5D-4648-A502-EF2A86BCF48C}" srcOrd="0" destOrd="0" presId="urn:microsoft.com/office/officeart/2005/8/layout/list1"/>
    <dgm:cxn modelId="{D7974A7C-3335-4C96-A0C8-C2BF62805820}" type="presParOf" srcId="{4A094D00-7C5D-4648-A502-EF2A86BCF48C}" destId="{E78F5B85-DAA2-4582-9E42-B5059B65F900}" srcOrd="0" destOrd="0" presId="urn:microsoft.com/office/officeart/2005/8/layout/list1"/>
    <dgm:cxn modelId="{82545399-07AA-4974-BA29-37D56887C890}" type="presParOf" srcId="{4A094D00-7C5D-4648-A502-EF2A86BCF48C}" destId="{908D2030-DF49-48C6-BC89-7413A1499A1C}" srcOrd="1" destOrd="0" presId="urn:microsoft.com/office/officeart/2005/8/layout/list1"/>
    <dgm:cxn modelId="{98FE0681-DC00-4A16-A4BE-690256A4BDC7}" type="presParOf" srcId="{EAF99C6F-5C51-48DF-A7B6-1BEF6824C89B}" destId="{54B13A58-1C77-4295-992F-BC90A66C8AAA}" srcOrd="1" destOrd="0" presId="urn:microsoft.com/office/officeart/2005/8/layout/list1"/>
    <dgm:cxn modelId="{8BC4ED76-0B5B-4D19-9D5C-57D39A3301DE}" type="presParOf" srcId="{EAF99C6F-5C51-48DF-A7B6-1BEF6824C89B}" destId="{003D60F6-A838-4AA8-90B5-4BCAEDF699DF}" srcOrd="2" destOrd="0" presId="urn:microsoft.com/office/officeart/2005/8/layout/list1"/>
    <dgm:cxn modelId="{F4B3B3A8-89AB-4933-A164-9C03A74D3E15}" type="presParOf" srcId="{EAF99C6F-5C51-48DF-A7B6-1BEF6824C89B}" destId="{6656906C-F070-4651-BC62-B4C4AC25D347}" srcOrd="3" destOrd="0" presId="urn:microsoft.com/office/officeart/2005/8/layout/list1"/>
    <dgm:cxn modelId="{6A7F95E1-C781-4331-AC26-E7D1B5CC50E4}" type="presParOf" srcId="{EAF99C6F-5C51-48DF-A7B6-1BEF6824C89B}" destId="{A7472AA0-220D-4722-9536-6E7E709424E8}" srcOrd="4" destOrd="0" presId="urn:microsoft.com/office/officeart/2005/8/layout/list1"/>
    <dgm:cxn modelId="{DC324975-68F2-4043-B1B5-2797824DAFC8}" type="presParOf" srcId="{A7472AA0-220D-4722-9536-6E7E709424E8}" destId="{80EDC528-BD61-4B8A-9775-0DCC2372D026}" srcOrd="0" destOrd="0" presId="urn:microsoft.com/office/officeart/2005/8/layout/list1"/>
    <dgm:cxn modelId="{15B53BA0-8101-4B42-842E-CCCC3037384A}" type="presParOf" srcId="{A7472AA0-220D-4722-9536-6E7E709424E8}" destId="{B31AFE4F-124B-42E1-9CF9-610F11992790}" srcOrd="1" destOrd="0" presId="urn:microsoft.com/office/officeart/2005/8/layout/list1"/>
    <dgm:cxn modelId="{A4304BEF-E1D7-4FB3-811E-2CA0A1740496}" type="presParOf" srcId="{EAF99C6F-5C51-48DF-A7B6-1BEF6824C89B}" destId="{9102A3F0-2E6B-4FB9-A021-359A4CFEF2DB}" srcOrd="5" destOrd="0" presId="urn:microsoft.com/office/officeart/2005/8/layout/list1"/>
    <dgm:cxn modelId="{C85D9F30-3D03-4375-A418-85B0972EF4C9}" type="presParOf" srcId="{EAF99C6F-5C51-48DF-A7B6-1BEF6824C89B}" destId="{0EC70D51-979B-4330-9CC8-35FFFD6DB48F}" srcOrd="6" destOrd="0" presId="urn:microsoft.com/office/officeart/2005/8/layout/list1"/>
    <dgm:cxn modelId="{45361920-B607-4E9D-81BB-6E094234A9B6}" type="presParOf" srcId="{EAF99C6F-5C51-48DF-A7B6-1BEF6824C89B}" destId="{1DAE3246-1683-4977-9BD3-7AB93306C7F7}" srcOrd="7" destOrd="0" presId="urn:microsoft.com/office/officeart/2005/8/layout/list1"/>
    <dgm:cxn modelId="{B599473E-AA66-45DD-B39B-63C56A9D6A2A}" type="presParOf" srcId="{EAF99C6F-5C51-48DF-A7B6-1BEF6824C89B}" destId="{06157E1A-F1B6-42C5-9707-C0EB1CD73AC0}" srcOrd="8" destOrd="0" presId="urn:microsoft.com/office/officeart/2005/8/layout/list1"/>
    <dgm:cxn modelId="{17B6BDEF-500C-43F2-A605-3174E8D4E7F7}" type="presParOf" srcId="{06157E1A-F1B6-42C5-9707-C0EB1CD73AC0}" destId="{9DE738D8-0E5C-4FCE-A24D-9A609276FBAD}" srcOrd="0" destOrd="0" presId="urn:microsoft.com/office/officeart/2005/8/layout/list1"/>
    <dgm:cxn modelId="{CEFBE64D-0452-4EFE-B107-53E8FC7BD71B}" type="presParOf" srcId="{06157E1A-F1B6-42C5-9707-C0EB1CD73AC0}" destId="{F1241FED-1FF0-4CBF-979C-3FCCCF019C7B}" srcOrd="1" destOrd="0" presId="urn:microsoft.com/office/officeart/2005/8/layout/list1"/>
    <dgm:cxn modelId="{A730FD18-22B6-4748-A5A0-60F93C1DD59F}" type="presParOf" srcId="{EAF99C6F-5C51-48DF-A7B6-1BEF6824C89B}" destId="{66789364-D3CF-48C6-900D-026458D8C31E}" srcOrd="9" destOrd="0" presId="urn:microsoft.com/office/officeart/2005/8/layout/list1"/>
    <dgm:cxn modelId="{F6038EA5-162D-4FFF-9769-D48D9345A029}" type="presParOf" srcId="{EAF99C6F-5C51-48DF-A7B6-1BEF6824C89B}" destId="{4DA0A1D5-01BA-44CD-92FC-1EBB23F206DE}" srcOrd="10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2E0E3-F155-415F-9B60-A533AB2031F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7BE3-0236-4974-8ACF-46D5D65E30B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Доходы от предусмотренных законодательством РФ налогов и сборов, в том числе от налогов, предусмотренных специальными  налоговыми режимами, и Законодательством Свердловской области от региональных налогов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0DF4FE8-59A4-4DEA-BB50-14FBC032E506}" type="parTrans" cxnId="{A8311B39-E5E7-4897-B7CB-D6AC7FBF9448}">
      <dgm:prSet/>
      <dgm:spPr/>
      <dgm:t>
        <a:bodyPr/>
        <a:lstStyle/>
        <a:p>
          <a:endParaRPr lang="ru-RU"/>
        </a:p>
      </dgm:t>
    </dgm:pt>
    <dgm:pt modelId="{3F7FD3E3-BEB7-49C5-BC11-BF20260D5E7A}" type="sibTrans" cxnId="{A8311B39-E5E7-4897-B7CB-D6AC7FBF9448}">
      <dgm:prSet/>
      <dgm:spPr/>
      <dgm:t>
        <a:bodyPr/>
        <a:lstStyle/>
        <a:p>
          <a:endParaRPr lang="ru-RU"/>
        </a:p>
      </dgm:t>
    </dgm:pt>
    <dgm:pt modelId="{F1522BC2-D78A-494D-94D2-53836911DEAC}">
      <dgm:prSet phldrT="[Текст]"/>
      <dgm:spPr>
        <a:solidFill>
          <a:srgbClr val="FFFF00"/>
        </a:solidFill>
      </dgm:spPr>
      <dgm:t>
        <a:bodyPr/>
        <a:lstStyle/>
        <a:p>
          <a:pPr algn="ctr"/>
          <a:endParaRPr lang="ru-RU" altLang="ru-RU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НЕНАЛОГОВЫЕ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Платежи, которые включают в себя возмездные операции  от прямого предоставления Муниципалитетом имущества и природных ресурсов от различного вида услуг, а так же платежей в виде штрафов или иных санкций за нарушение законодательства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33C58A-B967-47A6-A5A9-07D83CDB9AE2}" type="parTrans" cxnId="{92114150-30EA-4AB6-BAB3-432377567FCF}">
      <dgm:prSet/>
      <dgm:spPr/>
      <dgm:t>
        <a:bodyPr/>
        <a:lstStyle/>
        <a:p>
          <a:endParaRPr lang="ru-RU"/>
        </a:p>
      </dgm:t>
    </dgm:pt>
    <dgm:pt modelId="{E640170D-DE21-4B33-A4B1-A633B957EE7C}" type="sibTrans" cxnId="{92114150-30EA-4AB6-BAB3-432377567FCF}">
      <dgm:prSet/>
      <dgm:spPr/>
      <dgm:t>
        <a:bodyPr/>
        <a:lstStyle/>
        <a:p>
          <a:endParaRPr lang="ru-RU"/>
        </a:p>
      </dgm:t>
    </dgm:pt>
    <dgm:pt modelId="{18BE8E37-9866-4194-B9BA-25D0D9BE087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БЕЗВОЗМЕЗДНЫЕ</a:t>
          </a:r>
        </a:p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ПОСТУПЛЕНИЯ </a:t>
          </a:r>
        </a:p>
        <a:p>
          <a:pPr algn="l"/>
          <a:r>
            <a:rPr lang="ru-RU" alt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Поступающие в бюджет средства на безвозвратной и безвозмездной  основе из областного бюджета (МБТ в виде дотаций, субсидий, субвенций), а так же перечисления от физических и юридических лиц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D9D3FBA-F197-4997-8979-0EE5ECF07FED}" type="parTrans" cxnId="{DECA87F2-66BE-4F24-B091-1389DBD51ADD}">
      <dgm:prSet/>
      <dgm:spPr/>
      <dgm:t>
        <a:bodyPr/>
        <a:lstStyle/>
        <a:p>
          <a:endParaRPr lang="ru-RU"/>
        </a:p>
      </dgm:t>
    </dgm:pt>
    <dgm:pt modelId="{1B6DEEE8-F5D5-4E2C-B07B-B8F8B9D0A51A}" type="sibTrans" cxnId="{DECA87F2-66BE-4F24-B091-1389DBD51ADD}">
      <dgm:prSet/>
      <dgm:spPr/>
      <dgm:t>
        <a:bodyPr/>
        <a:lstStyle/>
        <a:p>
          <a:endParaRPr lang="ru-RU"/>
        </a:p>
      </dgm:t>
    </dgm:pt>
    <dgm:pt modelId="{5C7B24AF-1FD9-43EB-941C-EBD164D68A91}" type="pres">
      <dgm:prSet presAssocID="{EE32E0E3-F155-415F-9B60-A533AB20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6AA0A-A24D-4EBE-A0BD-30DEFD711427}" type="pres">
      <dgm:prSet presAssocID="{97D57BE3-0236-4974-8ACF-46D5D65E30B9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377F-09B9-4214-9C97-2EAE40B41F11}" type="pres">
      <dgm:prSet presAssocID="{3F7FD3E3-BEB7-49C5-BC11-BF20260D5E7A}" presName="sibTrans" presStyleCnt="0"/>
      <dgm:spPr/>
    </dgm:pt>
    <dgm:pt modelId="{2890E3D8-EF43-47D4-8E85-815C3FACED28}" type="pres">
      <dgm:prSet presAssocID="{F1522BC2-D78A-494D-94D2-53836911D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3A55-A4F3-450A-9A79-B66E07F2FECF}" type="pres">
      <dgm:prSet presAssocID="{E640170D-DE21-4B33-A4B1-A633B957EE7C}" presName="sibTrans" presStyleCnt="0"/>
      <dgm:spPr/>
    </dgm:pt>
    <dgm:pt modelId="{3728F067-CE07-4E17-9A6A-4312A643B120}" type="pres">
      <dgm:prSet presAssocID="{18BE8E37-9866-4194-B9BA-25D0D9BE08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4150-30EA-4AB6-BAB3-432377567FCF}" srcId="{EE32E0E3-F155-415F-9B60-A533AB2031F6}" destId="{F1522BC2-D78A-494D-94D2-53836911DEAC}" srcOrd="1" destOrd="0" parTransId="{0933C58A-B967-47A6-A5A9-07D83CDB9AE2}" sibTransId="{E640170D-DE21-4B33-A4B1-A633B957EE7C}"/>
    <dgm:cxn modelId="{00D08622-0FA9-414F-8E65-92A2BF07C11D}" type="presOf" srcId="{F1522BC2-D78A-494D-94D2-53836911DEAC}" destId="{2890E3D8-EF43-47D4-8E85-815C3FACED28}" srcOrd="0" destOrd="0" presId="urn:microsoft.com/office/officeart/2005/8/layout/hList6"/>
    <dgm:cxn modelId="{A8311B39-E5E7-4897-B7CB-D6AC7FBF9448}" srcId="{EE32E0E3-F155-415F-9B60-A533AB2031F6}" destId="{97D57BE3-0236-4974-8ACF-46D5D65E30B9}" srcOrd="0" destOrd="0" parTransId="{80DF4FE8-59A4-4DEA-BB50-14FBC032E506}" sibTransId="{3F7FD3E3-BEB7-49C5-BC11-BF20260D5E7A}"/>
    <dgm:cxn modelId="{0C3A501F-FAE6-4922-8B39-53ECC65B58E2}" type="presOf" srcId="{18BE8E37-9866-4194-B9BA-25D0D9BE0876}" destId="{3728F067-CE07-4E17-9A6A-4312A643B120}" srcOrd="0" destOrd="0" presId="urn:microsoft.com/office/officeart/2005/8/layout/hList6"/>
    <dgm:cxn modelId="{A5C7BAF8-DC2A-4265-A761-2D9E507DF220}" type="presOf" srcId="{97D57BE3-0236-4974-8ACF-46D5D65E30B9}" destId="{A5D6AA0A-A24D-4EBE-A0BD-30DEFD711427}" srcOrd="0" destOrd="0" presId="urn:microsoft.com/office/officeart/2005/8/layout/hList6"/>
    <dgm:cxn modelId="{DECA87F2-66BE-4F24-B091-1389DBD51ADD}" srcId="{EE32E0E3-F155-415F-9B60-A533AB2031F6}" destId="{18BE8E37-9866-4194-B9BA-25D0D9BE0876}" srcOrd="2" destOrd="0" parTransId="{AD9D3FBA-F197-4997-8979-0EE5ECF07FED}" sibTransId="{1B6DEEE8-F5D5-4E2C-B07B-B8F8B9D0A51A}"/>
    <dgm:cxn modelId="{86A38E7A-D251-4AA1-B600-F362FB600F8E}" type="presOf" srcId="{EE32E0E3-F155-415F-9B60-A533AB2031F6}" destId="{5C7B24AF-1FD9-43EB-941C-EBD164D68A91}" srcOrd="0" destOrd="0" presId="urn:microsoft.com/office/officeart/2005/8/layout/hList6"/>
    <dgm:cxn modelId="{CA67DE36-F4F6-4283-9542-CFC4F2986834}" type="presParOf" srcId="{5C7B24AF-1FD9-43EB-941C-EBD164D68A91}" destId="{A5D6AA0A-A24D-4EBE-A0BD-30DEFD711427}" srcOrd="0" destOrd="0" presId="urn:microsoft.com/office/officeart/2005/8/layout/hList6"/>
    <dgm:cxn modelId="{3279F93E-F26C-42B2-8CAC-5D24419D9436}" type="presParOf" srcId="{5C7B24AF-1FD9-43EB-941C-EBD164D68A91}" destId="{2A91377F-09B9-4214-9C97-2EAE40B41F11}" srcOrd="1" destOrd="0" presId="urn:microsoft.com/office/officeart/2005/8/layout/hList6"/>
    <dgm:cxn modelId="{DAAB84FB-C5F7-4C43-9AF9-0AF4DF584E6E}" type="presParOf" srcId="{5C7B24AF-1FD9-43EB-941C-EBD164D68A91}" destId="{2890E3D8-EF43-47D4-8E85-815C3FACED28}" srcOrd="2" destOrd="0" presId="urn:microsoft.com/office/officeart/2005/8/layout/hList6"/>
    <dgm:cxn modelId="{2057F4D6-405D-471C-A81B-7E995B4FA554}" type="presParOf" srcId="{5C7B24AF-1FD9-43EB-941C-EBD164D68A91}" destId="{3CBB3A55-A4F3-450A-9A79-B66E07F2FECF}" srcOrd="3" destOrd="0" presId="urn:microsoft.com/office/officeart/2005/8/layout/hList6"/>
    <dgm:cxn modelId="{FC5B281B-71C2-4656-8044-5F1688F2CE47}" type="presParOf" srcId="{5C7B24AF-1FD9-43EB-941C-EBD164D68A91}" destId="{3728F067-CE07-4E17-9A6A-4312A643B120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2F5E5464-7CA0-4723-81F3-7902EAA35354}" type="presOf" srcId="{70C7B8B4-9A3C-4E04-BDF0-4572997A1FFF}" destId="{88FDEA21-2D3D-4889-87FE-23CAFACCF3AB}" srcOrd="0" destOrd="0" presId="urn:microsoft.com/office/officeart/2005/8/layout/orgChart1"/>
    <dgm:cxn modelId="{24B10F59-B3C6-421A-8A9A-35A5C655944C}" type="presOf" srcId="{7230481B-6FFF-4975-8A0B-668EB3278FA7}" destId="{1F241541-D044-415A-94C0-B43AAEE8493E}" srcOrd="0" destOrd="0" presId="urn:microsoft.com/office/officeart/2005/8/layout/orgChart1"/>
    <dgm:cxn modelId="{CC1B308B-1513-4AE7-A90D-62F390F61E66}" type="presOf" srcId="{70C7B8B4-9A3C-4E04-BDF0-4572997A1FFF}" destId="{C1A9BD8D-BB68-4316-AFBF-08ED275ADBF5}" srcOrd="1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65A260E0-2F26-4CB3-A808-0DC208F586D2}" type="presParOf" srcId="{1F241541-D044-415A-94C0-B43AAEE8493E}" destId="{0DDBE0E6-D903-4E51-A0B5-4112BDB283C8}" srcOrd="0" destOrd="0" presId="urn:microsoft.com/office/officeart/2005/8/layout/orgChart1"/>
    <dgm:cxn modelId="{2E84D52E-D497-4445-9CAE-53DF7A2025B6}" type="presParOf" srcId="{0DDBE0E6-D903-4E51-A0B5-4112BDB283C8}" destId="{B775D4A1-1076-4D20-B003-5B33AE32CB0E}" srcOrd="0" destOrd="0" presId="urn:microsoft.com/office/officeart/2005/8/layout/orgChart1"/>
    <dgm:cxn modelId="{F8978377-E978-476E-8BF0-BE7F65606A46}" type="presParOf" srcId="{B775D4A1-1076-4D20-B003-5B33AE32CB0E}" destId="{88FDEA21-2D3D-4889-87FE-23CAFACCF3AB}" srcOrd="0" destOrd="0" presId="urn:microsoft.com/office/officeart/2005/8/layout/orgChart1"/>
    <dgm:cxn modelId="{64750F6E-B0FB-4B37-B555-8C7064B960ED}" type="presParOf" srcId="{B775D4A1-1076-4D20-B003-5B33AE32CB0E}" destId="{C1A9BD8D-BB68-4316-AFBF-08ED275ADBF5}" srcOrd="1" destOrd="0" presId="urn:microsoft.com/office/officeart/2005/8/layout/orgChart1"/>
    <dgm:cxn modelId="{F97C0F2B-1FE4-48FE-B496-D9E16BC9AD3B}" type="presParOf" srcId="{0DDBE0E6-D903-4E51-A0B5-4112BDB283C8}" destId="{243ADA94-6193-417F-A7D7-C36B8CB61FDF}" srcOrd="1" destOrd="0" presId="urn:microsoft.com/office/officeart/2005/8/layout/orgChart1"/>
    <dgm:cxn modelId="{86A68148-DC54-44D6-9197-FC6BBC4697A5}" type="presParOf" srcId="{0DDBE0E6-D903-4E51-A0B5-4112BDB283C8}" destId="{2DBD5A83-A520-4623-A60B-9A63BFA939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F2840C76258594A1DCE150DDBAEF72DB62D687AFA4DA5BDEE0C124697713A7C336587A32C54E511806FC68C227hEFD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l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597" y="1921424"/>
            <a:ext cx="38578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для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 граждан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3143" y="4849681"/>
            <a:ext cx="4720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 проекту бюджета Шалинского городского округа на 2024 год и плановый период 2025-2026 годы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0437319">
            <a:off x="-128473" y="422067"/>
            <a:ext cx="3966745" cy="1300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Публичные слушания назначены на </a:t>
            </a:r>
            <a:r>
              <a:rPr lang="ru-RU" b="1" dirty="0" smtClean="0">
                <a:solidFill>
                  <a:srgbClr val="FFFF00"/>
                </a:solidFill>
              </a:rPr>
              <a:t>1</a:t>
            </a:r>
            <a:r>
              <a:rPr lang="en-US" b="1" dirty="0" smtClean="0">
                <a:solidFill>
                  <a:srgbClr val="FFFF00"/>
                </a:solidFill>
              </a:rPr>
              <a:t>1</a:t>
            </a:r>
            <a:r>
              <a:rPr lang="ru-RU" b="1" dirty="0" smtClean="0">
                <a:solidFill>
                  <a:srgbClr val="FFFF00"/>
                </a:solidFill>
              </a:rPr>
              <a:t>.12.202</a:t>
            </a:r>
            <a:r>
              <a:rPr lang="en-US" b="1" dirty="0" smtClean="0">
                <a:solidFill>
                  <a:srgbClr val="FFFF00"/>
                </a:solidFill>
              </a:rPr>
              <a:t>3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г.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2024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47" y="1320173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239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20705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Бюджетная политика Шалинского городского округа в плановом периоде будет направлена на исполнение принимаемых обязательств в соответствии с положениями Указа </a:t>
            </a: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Президента Российской Федерации от 21 июля 2020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года№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474 </a:t>
            </a: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«О национальных целях  развития Российской Федерации на период до</a:t>
            </a: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2030 года»,  а также со стратегий социально – экономического развития </a:t>
            </a: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до 2035 года».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Исходя из текущей экономической ситуации и задач, поставленных                                                                               Президентом Российской Федерации, Правительством Российской                                                                                      Федерации и Правительством Свердловской области, проводимая в                                                                                           2024 году и плановом периоде 2025 и 2026 годов бюджетная и налоговая                                                                             политика должна обеспечить: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сбалансированность и долгосрочную устойчивость бюджета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безусловное исполнение действующих расходных обязательств, принятие новых расходных обязательств при условии наличия доходных источников;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3. потребности граждан в муниципальных услугах, повышение их доступности и качества;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4. 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5. достижение национальных целей, определенных в Указе Президента Российской Федерации от 21 июля 2020 года № 474, в результате реализации в Шалинском  городском округе национальных проектов (программ);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6. повышение качества финансового контроля в управлении бюджетным процессом, в том числе внутреннего финансового контроля;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7. совершенствование и дальнейшее развитие программно-целевых инструментов бюджетного планирования, внедрение механизмов проектного управления;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8. 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округа;</a:t>
            </a: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2024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74" name="Picture 2" descr="B:\Users\SOB\Desktop\Бюджет для граждан\Фото\orig-199-16273696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298" y="1282894"/>
            <a:ext cx="3162300" cy="2086471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399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184564"/>
            <a:ext cx="91440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9. формирование эффективной системы выявления, поддержки и развития                                                                   способностей и талантов у детей и молодежи, основанной на принципах                                                                                   справедливости, всеобщности и направленной на самоопределение и                                                                           профессиональную ориентацию всех обучающихся;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10. обеспечение открытости бюджетного процесса и вовлечение в него                                                                                                 граждан, проживающих на территории Шалинского городского округа,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том числе путем развития инициативного бюджетирования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территории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11. принятие решения о целесообразности сохранения действующих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налоговых льгот с учетом их востребованности, эффективности;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12. реализация задачи по обеспечению роста уровня доходов работающих в отраслях реального сектора экономики Шалинского городского округа посредством установления условий по размеру среднемесячной заработной платы работников и росту производительности труда при применении налоговых льгот и преференций;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Все мероприятия направлены на сохранение социальной направленности расходов и на развитие Шалинского городского округа.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           В 2024 году и плановом периоде 2025 и 2026 годов продолжится развитие программно-целевых методов управления.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Проект бюджета Шалинского городского округа на 2024 год и плановый период 2025 и 2026 годов, будет сформирован по программным и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непрограммным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направлениям. Муниципальные программы должны стать ключевым механизмом, с помощью которого увязываются стратегическое и бюджетное планирование. В то же время конечная эффективность «программного» бюджета зависит от качества муниципальных программ, механизмов контроля за их реализацией.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Дальнейшая реализация принципа формирования бюджетов на основе муниципальных программ повысит обоснованность бюджетных ассигнований на этапе их формирования, обеспечит их большую прозрачность для общества и наличие более широких возможностей для оценки их эффективности.</a:t>
            </a: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2024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</a:p>
          <a:p>
            <a:pPr algn="ctr"/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098" name="Picture 2" descr="B:\Users\SOB\Desktop\Бюджет для граждан\Фото\253dcv9feshnre4t5ls9ubcz4iw3e1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905" y="4334728"/>
            <a:ext cx="2892287" cy="188596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3991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092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101435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муниципальных  программах следует более полно отразить комплекс мер и инструментов муниципальной политики, повысив тем самым их качество как документов стратегического планирования.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части совершенствования методологии формирования муниципальных программ предполагается осуществлять: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полное отражение и учет влияния на целевые индикаторы при формировании муниципальных программ всех инструментов муниципальной политики;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доработку требований к используемым целевым индикаторам муниципальных программ, поскольку в большинстве случаев они не позволяют оценить реальные результаты развития соответствующей отрасли в целом и не увязаны со стратегическими целями развития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введение обязательной корректировки муниципальных программ, имеющих низкие оценки эффективности по итогам отчетного года, а также порядка учета результатов оценки эффективности при формировании проекта бюджета и уточнении оценки расходов на более отдаленную перспективу.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Бюджетная и налоговая политика в области расходов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Основными направлениями бюджетной политики Шалинского                                                                               городского округа в среднесрочной перспективе являются: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1) приоритет расходов на основных социально-экономических                                                                               направлениях, в том числе создание условий для обеспечения выполнения                                                                               Указа Президента Российской Федерации от 21 июля 2020 года № 474;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2) определение основных параметров бюджета Шалинского                                                                                         городского округа исходя из ожидаемого прогноза поступления доходов;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3) повышение качества программного бюджетирования исходя из                                                                               планируемых и достигаемых результатов;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2024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079284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4) увязка муниципальных заданий на оказание муниципальных услуг с целями муниципальных программ;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5) развитие системы мониторинга и оценки качества, предоставляемых учреждениями округа муниципальных услуг, в том числе через использование механизмов обратной связи с потребителями услуг, а также усиление контроля и ответственности за выполнение муниципального задания;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6) повышение эффективности муниципального финансового контроля, усиления ведомственного финансового контроля в отношении муниципальных учреждений;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7) повышение эффективности контроля в сфере закупок для муниципальных нужд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8) использование конкурентных способов отбора организаций для оказания                                          муниципальных услуг, в том числе путем проведения конкурсов и аукционов,                                                                              а также с использованием механизмов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муниципально-частного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партнерства;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9) внедрение и применение единых федеральных стандартов                                                                        бухгалтерского учета в муниципальных учреждениях;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10) совершенствование оценки качества финансового менеджмента                                                                                       главных распорядителей бюджетных средств с учетом положений новой                                                                                           редакции Бюджетного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  <a:hlinkClick r:id="rId4" tooltip="&quot;Бюджетный кодекс Российской Федерации&quot; от 31.07.1998 N 145-ФЗ (ред. от 02.08.2019) (с изм. и доп., вступ. в силу с 01.09.2019){КонсультантПлюс}"/>
              </a:rPr>
              <a:t>кодекса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Российской Федерации.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Одним из направлений бюджетной политики является совершенствование                                                                       практики реализации проектов, предусматривающих участие жителей в                                                                         определении наиболее актуальных вопросах, а также вклад граждан в реализацию проектов на условиях софинансирования.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условием эффективной реализации бюджетной политики является вовлечение граждан в процедуры обсуждения и принятия бюджета. В целях обеспечения прозрачности и открытости муниципальных финансов планируется продолжить освещение процедур бюджетного процесса и параметров бюджета для граждан.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2024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63991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989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051879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Налоговая политика Шалинского городского округа в 2024 - 2026 годах должна быть нацелена на получение необходимого объема бюджетных доходов.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В рамках проведения налоговой политики следует продолжить работу по следующим направлениям: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1) совершенствование местного налогового законодательства с учетом изменений в налоговом законодательстве Российской Федерации и Свердловской области;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2) увеличение доходной части бюджета Шалинского городского округа за счет реализации комплекса мер мероприятий по дополнительной мобилизации налоговых и неналоговых доходов                                                                        в бюджет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3) проведение мероприятий, направленных на снижение недоимки по налоговым                                                             и неналоговым доходам;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4) обеспечение качественного администрирования доходов;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5) совершенствование методов и проведение оценки бюджетной и социальной                                                                эффективности предоставляемых по решению органов местного самоуправления                                                                                    льгот;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6) проведение инвентаризации муниципального имущества и выявление объектов                                                                                   недвижимости, земельных участков без оформления соответствующих                                                                                     документов с целью увеличения налоговой базы.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2024-20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989" y="1031702"/>
          <a:ext cx="8776252" cy="5716649"/>
        </p:xfrm>
        <a:graphic>
          <a:graphicData uri="http://schemas.openxmlformats.org/drawingml/2006/table">
            <a:tbl>
              <a:tblPr/>
              <a:tblGrid>
                <a:gridCol w="3273080"/>
                <a:gridCol w="907641"/>
                <a:gridCol w="907641"/>
                <a:gridCol w="907641"/>
                <a:gridCol w="936304"/>
                <a:gridCol w="936304"/>
                <a:gridCol w="907641"/>
              </a:tblGrid>
              <a:tr h="2373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I. Финансы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27">
                <a:tc>
                  <a:txBody>
                    <a:bodyPr/>
                    <a:lstStyle/>
                    <a:p>
                      <a:pPr marL="174625" lvl="1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1.1.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полученные от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продажи,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всего в том числе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6 134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13 664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12 620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12 284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10 881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1.1.1.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имущества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находящегося в муниципальной собственности;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5 642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12 300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11 957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11 622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10 218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447675" lvl="2" indent="-4476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1364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324">
                <a:tc>
                  <a:txBody>
                    <a:bodyPr/>
                    <a:lstStyle/>
                    <a:p>
                      <a:pPr marL="360363" lvl="1" indent="-360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Доходы полученные от сдачи в аренду: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9 781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6 590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8 954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8 954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8 954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имущества, находящегося в муниципальной собственности 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3 718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2 490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2 484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2 484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2 484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1143000" lvl="2" indent="-1143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6 063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6 470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6 470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6 470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1.3.Прибыль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прибыльных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организаций (</a:t>
                      </a:r>
                      <a:r>
                        <a:rPr lang="ru-RU" sz="12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справочно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124,8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132,4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II. Производственная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организаций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полному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кругу крупных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и средних,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по видам экономической деятельности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2486,8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2534,3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2584,9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2636,7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2689,4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хозяйство, охота и лесное хозяйство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437,6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1.2.обрабатывающие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производства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33,6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1.3.производство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распределение электроэнергии, газа и воды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95,2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2024-20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009" y="1187800"/>
          <a:ext cx="8860780" cy="5176144"/>
        </p:xfrm>
        <a:graphic>
          <a:graphicData uri="http://schemas.openxmlformats.org/drawingml/2006/table">
            <a:tbl>
              <a:tblPr/>
              <a:tblGrid>
                <a:gridCol w="3304604"/>
                <a:gridCol w="916384"/>
                <a:gridCol w="916384"/>
                <a:gridCol w="916384"/>
                <a:gridCol w="945320"/>
                <a:gridCol w="945320"/>
                <a:gridCol w="916384"/>
              </a:tblGrid>
              <a:tr h="2023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1.4.строительство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514,1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524,3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534,7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545,4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556,3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1.5.оптовая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розничная торговля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986,1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1005,8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1026,0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1047,1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1068,0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1.6.транспорт  и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III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Инвестиционная деятельность 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225,0*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229,5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234,1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238,7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243,5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IV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Денежные доходы населения 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Доходы населения муниципального образования,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7523,4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7668,4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7827,2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7990,7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8156,3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оплата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труда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1184,8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1197,5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1210,6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1224,1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1237,5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Среднедушевые денежные доходы (в месяц)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18587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20650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22942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25489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28318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Численность населения с денежными доходами ниже прожиточного минимума.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4904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Среднемесячная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заработная плата одного работника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37760,4*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37568,6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39447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41419,4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43490,4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V. Потребительский рынок  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117,3*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Оборот общественного питания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36,6*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39,5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2024-20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0837" y="1339925"/>
          <a:ext cx="8505461" cy="3119628"/>
        </p:xfrm>
        <a:graphic>
          <a:graphicData uri="http://schemas.openxmlformats.org/drawingml/2006/table">
            <a:tbl>
              <a:tblPr/>
              <a:tblGrid>
                <a:gridCol w="3196446"/>
                <a:gridCol w="886391"/>
                <a:gridCol w="886391"/>
                <a:gridCol w="886391"/>
                <a:gridCol w="849069"/>
                <a:gridCol w="914382"/>
                <a:gridCol w="886391"/>
              </a:tblGrid>
              <a:tr h="3563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866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VI. Демография и рынок труда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Среднегодовая численность населения муниципального образования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19037*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16287**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занятых в экономике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9615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8304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8304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8304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8304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853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 Численность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безработных, зарегистрированные в органах службы занятости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зарегистрированной безработицы, на конец года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7425623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r>
              <a:rPr lang="ru-RU" sz="1200" i="1" dirty="0" smtClean="0"/>
              <a:t>       *По данным Управления Федеральной службы государственной статистики по Свердловской области </a:t>
            </a:r>
          </a:p>
          <a:p>
            <a:r>
              <a:rPr lang="ru-RU" sz="1200" i="1" dirty="0" smtClean="0"/>
              <a:t>        и Курганской области.  База данных муниципальных образовании Свердловской области показатели, </a:t>
            </a:r>
          </a:p>
          <a:p>
            <a:r>
              <a:rPr lang="ru-RU" sz="1200" i="1" dirty="0" smtClean="0"/>
              <a:t>        характеризующие состояние экономики и социальной  сферы муниципального образования </a:t>
            </a:r>
          </a:p>
          <a:p>
            <a:r>
              <a:rPr lang="ru-RU" sz="1200" i="1" dirty="0" smtClean="0"/>
              <a:t>        </a:t>
            </a:r>
            <a:r>
              <a:rPr lang="ru-RU" sz="1200" i="1" dirty="0" err="1" smtClean="0"/>
              <a:t>Шалинский</a:t>
            </a:r>
            <a:r>
              <a:rPr lang="ru-RU" sz="1200" i="1" dirty="0" smtClean="0"/>
              <a:t> городской округ за 2022 год.</a:t>
            </a:r>
            <a:endParaRPr lang="ru-RU" sz="1200" dirty="0" smtClean="0"/>
          </a:p>
          <a:p>
            <a:r>
              <a:rPr lang="ru-RU" sz="1200" i="1" dirty="0" smtClean="0"/>
              <a:t>       ** Численность населения по результатам итогов Всероссийской переписи населения </a:t>
            </a:r>
          </a:p>
          <a:p>
            <a:r>
              <a:rPr lang="ru-RU" sz="1200" i="1" dirty="0" smtClean="0"/>
              <a:t>       2020 года, информация с сайта  Федеральной службы государственной статистики.</a:t>
            </a:r>
            <a:endParaRPr lang="ru-RU" sz="1200" dirty="0" smtClean="0"/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B:\Users\SOB\Desktop\Бюджет для граждан\Фото для бюджета\Деньги_Money (54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95" y="4489305"/>
            <a:ext cx="2370051" cy="2368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Параметры бюджета Шалинского городского округа на 2024-2026 год, (руб.)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2998" y="1297327"/>
            <a:ext cx="8521002" cy="1204713"/>
            <a:chOff x="1725873" y="151155"/>
            <a:chExt cx="7274093" cy="2550767"/>
          </a:xfrm>
        </p:grpSpPr>
        <p:sp>
          <p:nvSpPr>
            <p:cNvPr id="5" name="TextBox 4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1725873" y="961990"/>
              <a:ext cx="7274093" cy="1739932"/>
              <a:chOff x="1725873" y="961990"/>
              <a:chExt cx="7274093" cy="1739932"/>
            </a:xfrm>
          </p:grpSpPr>
          <p:grpSp>
            <p:nvGrpSpPr>
              <p:cNvPr id="9" name="Группа 25"/>
              <p:cNvGrpSpPr/>
              <p:nvPr/>
            </p:nvGrpSpPr>
            <p:grpSpPr>
              <a:xfrm>
                <a:off x="1725873" y="961990"/>
                <a:ext cx="7274093" cy="1739932"/>
                <a:chOff x="1725873" y="961990"/>
                <a:chExt cx="7274093" cy="1739932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1725873" y="961990"/>
                  <a:ext cx="1921459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1 690 795 084,11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556593" y="961990"/>
                  <a:ext cx="1872795" cy="17399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1 690 795 084,11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6200000">
            <a:off x="-210854" y="174945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2804" y="2685599"/>
            <a:ext cx="8561196" cy="1213161"/>
            <a:chOff x="1726156" y="151155"/>
            <a:chExt cx="7273810" cy="2568654"/>
          </a:xfrm>
        </p:grpSpPr>
        <p:sp>
          <p:nvSpPr>
            <p:cNvPr id="17" name="TextBox 16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20" name="Группа 32"/>
            <p:cNvGrpSpPr/>
            <p:nvPr/>
          </p:nvGrpSpPr>
          <p:grpSpPr>
            <a:xfrm>
              <a:off x="1726156" y="961988"/>
              <a:ext cx="7273810" cy="1757821"/>
              <a:chOff x="1726156" y="961988"/>
              <a:chExt cx="7273810" cy="1757821"/>
            </a:xfrm>
          </p:grpSpPr>
          <p:grpSp>
            <p:nvGrpSpPr>
              <p:cNvPr id="21" name="Группа 25"/>
              <p:cNvGrpSpPr/>
              <p:nvPr/>
            </p:nvGrpSpPr>
            <p:grpSpPr>
              <a:xfrm>
                <a:off x="1726156" y="961988"/>
                <a:ext cx="7273810" cy="1757821"/>
                <a:chOff x="1726156" y="961988"/>
                <a:chExt cx="7273810" cy="1757821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1726156" y="961988"/>
                  <a:ext cx="1878213" cy="1672717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1 675 198 810,91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4534940" y="961990"/>
                  <a:ext cx="1894449" cy="1757819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1 675 198 810,91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562708" y="4250415"/>
            <a:ext cx="5375868" cy="2474488"/>
            <a:chOff x="1812225" y="201552"/>
            <a:chExt cx="4898980" cy="2435884"/>
          </a:xfrm>
        </p:grpSpPr>
        <p:sp>
          <p:nvSpPr>
            <p:cNvPr id="28" name="TextBox 27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179" y="1411343"/>
              <a:ext cx="175410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31" name="Группа 32"/>
            <p:cNvGrpSpPr/>
            <p:nvPr/>
          </p:nvGrpSpPr>
          <p:grpSpPr>
            <a:xfrm>
              <a:off x="1812225" y="538123"/>
              <a:ext cx="4898980" cy="2099313"/>
              <a:chOff x="1812225" y="538123"/>
              <a:chExt cx="4898980" cy="2099313"/>
            </a:xfrm>
          </p:grpSpPr>
          <p:grpSp>
            <p:nvGrpSpPr>
              <p:cNvPr id="32" name="Группа 25"/>
              <p:cNvGrpSpPr/>
              <p:nvPr/>
            </p:nvGrpSpPr>
            <p:grpSpPr>
              <a:xfrm>
                <a:off x="1812225" y="538123"/>
                <a:ext cx="4898980" cy="2099313"/>
                <a:chOff x="1812225" y="538123"/>
                <a:chExt cx="4898980" cy="2099313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1812225" y="538123"/>
                  <a:ext cx="1965680" cy="840566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1 357 090 661,50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742528" y="598132"/>
                  <a:ext cx="1968677" cy="810121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1 357 090 661,50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711286" y="1723105"/>
                  <a:ext cx="914331" cy="914331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029853" y="1738303"/>
                  <a:ext cx="1576432" cy="820123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813135" y="908692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 rot="16200000">
            <a:off x="-214807" y="3269808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207868" y="535073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2026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146" name="Picture 2" descr="B:\Users\SOB\Desktop\Бюджет для граждан\Фото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960" y="3922095"/>
            <a:ext cx="4149507" cy="272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каких поступлений в настоящее время формируется доходная часть бюджета Шалинского городского округа?</a:t>
            </a:r>
            <a:endParaRPr lang="ru-RU" sz="20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298174" y="1232451"/>
          <a:ext cx="8561970" cy="4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751" y="1247544"/>
            <a:ext cx="7868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i="1" dirty="0" smtClean="0"/>
              <a:t>Перед Вами «Бюджет для граждан», в котором кратко и доступно отражены основные параметры проекта бюджета Шалинского городского округа на 2024 год и на плановый период 2025 и 2026 годы. Цель данного материала – донести до широкой аудитории жителей информацию о проекте бюджета в понятной для граждан форме: в виде схем, диаграмм, таблиц и доступного изложения основных мероприятий.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338" y="148856"/>
            <a:ext cx="778303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/>
              <a:t>Уважаемые жители Шалинского городского округа!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B:\Users\SOB\Desktop\Бюджет для граждан\Фото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" y="3508744"/>
            <a:ext cx="4474029" cy="3066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478" y="3470815"/>
            <a:ext cx="4170556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1075173"/>
          <a:ext cx="9143999" cy="566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953" y="1"/>
            <a:ext cx="869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поступления доходов в 2024-2026 годах</a:t>
            </a:r>
          </a:p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без учета безвозмездных поступлений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711" y="190919"/>
            <a:ext cx="86967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безвозмездных поступлений в 2024-2026 годах  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2934"/>
          <a:ext cx="9144000" cy="56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 для бюджета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4303"/>
            <a:ext cx="9143999" cy="5963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966" y="159027"/>
            <a:ext cx="89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проекта бюджета Шалинского городского округа по отраслям на 2024-2026 год, 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14884"/>
          <a:ext cx="9144000" cy="58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2024 году и плановом периоде 2025 и 2026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81669"/>
            <a:ext cx="82184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«Социально-экономическое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городского округа до 2026  года»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pic>
        <p:nvPicPr>
          <p:cNvPr id="102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7728" y="1905846"/>
            <a:ext cx="2529701" cy="169194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631373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-создание условий для развития физической культуры и спорта в Шалинском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городском округе, в том числе для лиц с ограниченными возможностями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здоровья и инвалидов;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комплексное развитие и совершенствование системы патриотического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 на территории Шалинского городского округа, направленное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создание условий для повышения гражданской ответственности, повышения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уровня консолидации общества для устойчивого развития и воспитания граждан,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имеющих активную жизненную позицию;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первичных мер пожарной безопасности в границах  Шалинского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развития экономики и инфраструктуры городского округа, обеспечения безопасности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дорожного движения и комфортного передвижения автомобилистов и пешеходов по территории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улучшение экологической обстановки на территории Шалинского городского округа, создание благоприятных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условий проживания населения, повышение экологической культуры граждан;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-обеспечение населения Шалинского городского округа доступным и комфортным жильем путем реализации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поддержки и развития жилищного строительства и стимулирования спроса на рынке жилья;</a:t>
            </a:r>
          </a:p>
          <a:p>
            <a:pPr marL="342900" indent="-342900"/>
            <a:r>
              <a:rPr lang="ru-RU" sz="1400" dirty="0" smtClean="0"/>
              <a:t>-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предоставление финансовой поддержки молодым семьям на улучшение жилищных условий;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-снижение темпов распространения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ВИЧ–инфекции, профилактика наркомании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и противодействие незаконному обороту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наркотиков и снижение уровня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заболевае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мости туберкулезом и смертности от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туберкулеза  на территории Шалинского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городского округа.</a:t>
            </a: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>
              <a:buFontTx/>
              <a:buChar char="-"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35081" y="5418421"/>
          <a:ext cx="5548745" cy="11667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81598"/>
                <a:gridCol w="1171993"/>
                <a:gridCol w="1142693"/>
                <a:gridCol w="1152461"/>
              </a:tblGrid>
              <a:tr h="453992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1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город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2026 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41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686 313 706,89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629 165 566,66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324 467 966,60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2024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2025 и 2026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960944"/>
            <a:ext cx="712816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муниципальной службы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городском округе до 2026 года»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4" name="Picture 2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984" y="1633062"/>
            <a:ext cx="2821258" cy="1739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8974" y="3616009"/>
            <a:ext cx="8631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законопослушного поведения участников дорожного движения в Шалинском городском округе до 2026 года»</a:t>
            </a:r>
            <a:endParaRPr lang="ru-RU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5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31" y="4428504"/>
            <a:ext cx="2980356" cy="198491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624361"/>
            <a:ext cx="882061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Совершенствование системы муниципальной службы в Шалинском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городском округе. Формирование системы непрерывного профессионального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образования муниципальных служащих, их профессиональное развитие.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74009" y="2585236"/>
          <a:ext cx="5586761" cy="958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35316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муниципальной службы в Шалинском городском округе до 2026 года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360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63589" y="4210046"/>
            <a:ext cx="588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сокращение количества дорожно-транспортных происшествий с пострадавшими; повышение уровня правового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воспитания участников дорожного движения, культуры их поведения; профилактика детского дорожно-транспортного травматизма в Шалинском городском округе.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397406" y="5455103"/>
          <a:ext cx="5586761" cy="1015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2026 года»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2024 году и плановом периоде 2025 и 2026 годах</a:t>
            </a:r>
            <a:endParaRPr lang="ru-RU" sz="2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965" y="981307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культуры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городском округе до 2026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75" y="3192141"/>
            <a:ext cx="8631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системы образования Шалинского городского  округа до 2026 года»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38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287" y="1605776"/>
            <a:ext cx="2642839" cy="16392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7814"/>
            <a:ext cx="88206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духовно-нравственное развитие и реализация человеческого потенциала в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сфере культуры Шалинского городского округа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23025" y="2158059"/>
          <a:ext cx="6260902" cy="98869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12357"/>
                <a:gridCol w="1267691"/>
                <a:gridCol w="1371600"/>
                <a:gridCol w="1309254"/>
              </a:tblGrid>
              <a:tr h="293808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Шалинском городском округе до 2026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92 180 100,00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100 800 550,00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100 800 550,00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873" y="3824043"/>
            <a:ext cx="8586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доступности дошкольного образования для детей в возрасте от 1,5 до 7 лет; Обеспечение доступности качественного общего образования, соответствующего требованиям социально-экономического развития Шалинского городского округа и Свердловской области; Обеспечение доступности качественных          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образовательных услуг в сфере дополнительного образования; Создание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условий для сохранения здоровья и развития детей в Шалинском городском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округе; Создание материально-технических условий для обеспечения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деятельности муниципальных образовательных организаций.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40" name="Picture 4" descr="B:\Users\SOB\Desktop\Бюджет для граждан\Фото для бюджета\blob-man-graduate-in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64" y="4510666"/>
            <a:ext cx="2364060" cy="22079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717181" y="5488557"/>
          <a:ext cx="6250173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53583"/>
                <a:gridCol w="1278081"/>
                <a:gridCol w="1371600"/>
                <a:gridCol w="1246909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городского  округа до 2026 года»</a:t>
                      </a:r>
                      <a:endParaRPr lang="ru-RU" sz="1200" i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661 787 665,00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731 454 115,00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743 032 515,00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</a:t>
            </a:r>
            <a:r>
              <a:rPr lang="en-US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и плановом периоде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</a:t>
            </a:r>
            <a:r>
              <a:rPr lang="en-US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</a:t>
            </a:r>
            <a:r>
              <a:rPr lang="en-US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84971" y="1147561"/>
            <a:ext cx="882061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комфортной городской среды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территории Шалинского городского округа до 2027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30551"/>
            <a:ext cx="882061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- повышение уровня комфорта городской среды для улучшения условий проживания населения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территории Шалинского городского округа: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1) обеспечение проведения мероприятий по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дворовых территорий, расположенных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территории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2) повышение уровня вовлеченности заинтересованных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граждан, организаций в реализацию мероприятий по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территорий, расположенных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территории Шалинского городского 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602673" y="4703832"/>
          <a:ext cx="7595754" cy="13125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17310"/>
                <a:gridCol w="1467939"/>
                <a:gridCol w="1582067"/>
                <a:gridCol w="1528438"/>
              </a:tblGrid>
              <a:tr h="56701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комфортной городской среды на территории Шалинского городского округа до 2027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964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200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200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B:\Users\SOB\Desktop\Бюджет для граждан\Фото для бюджета\90269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357" y="2296391"/>
            <a:ext cx="4149434" cy="207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i="1" dirty="0" smtClean="0">
                <a:latin typeface="Times New Roman"/>
                <a:ea typeface="Times New Roman"/>
              </a:rPr>
              <a:t>– </a:t>
            </a:r>
            <a:r>
              <a:rPr lang="ru-RU" b="1" i="1" dirty="0" smtClean="0"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9575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 дефицита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393" y="11980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Верхний предел внутреннего муниципального долга</a:t>
            </a: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2025 года в сумме – 5 332 857,1 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2026 года в сумме – 3 817 142,84 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2027 года в сумме  - 2 301 428,56 руб.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</a:t>
            </a:r>
            <a: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муниципальным</a:t>
            </a:r>
            <a:r>
              <a:rPr lang="ru-RU" sz="14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гарантиям - 0,00 руб. </a:t>
            </a:r>
          </a:p>
          <a:p>
            <a:pPr algn="ctr">
              <a:defRPr/>
            </a:pPr>
            <a:endParaRPr lang="ru-RU" b="1" dirty="0" smtClean="0"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328" y="1244888"/>
            <a:ext cx="2880320" cy="15972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36468" y="2702829"/>
          <a:ext cx="4840777" cy="1944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78032"/>
                <a:gridCol w="1226127"/>
                <a:gridCol w="1350011"/>
                <a:gridCol w="686607"/>
              </a:tblGrid>
              <a:tr h="583934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Поступление средств от возврата бюджетных кредитов, предоставленных юридических лицам в результате исполненных муниципальных гарантий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89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13 522 666,67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16 280 858,36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5091545" y="2920504"/>
          <a:ext cx="4208320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3624"/>
                <a:gridCol w="963279"/>
                <a:gridCol w="919495"/>
                <a:gridCol w="831922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расходов местного бюджета на обслуживание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6 786,74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5 270,86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3 755,14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02" y="4759035"/>
            <a:ext cx="2586816" cy="19742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434264" y="4993782"/>
          <a:ext cx="6114980" cy="144845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43742"/>
                <a:gridCol w="1511357"/>
                <a:gridCol w="1331876"/>
                <a:gridCol w="1128005"/>
              </a:tblGrid>
              <a:tr h="567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Сумма,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4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5696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Liberation Serif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400" dirty="0">
                          <a:latin typeface="Liberation Serif"/>
                          <a:ea typeface="Times New Roman"/>
                          <a:cs typeface="Times New Roman"/>
                        </a:rPr>
                        <a:t>- 1 515 714,29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/>
                          <a:ea typeface="Times New Roman"/>
                          <a:cs typeface="Times New Roman"/>
                        </a:rPr>
                        <a:t>- 1 515 714,29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/>
                          <a:ea typeface="Times New Roman"/>
                          <a:cs typeface="Times New Roman"/>
                        </a:rPr>
                        <a:t>- 1 515 714,28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0622"/>
            <a:ext cx="898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Общие сведения о Шалинском городском округе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4" y="1174132"/>
            <a:ext cx="3827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Муниципальное образование в Свердловской области, относится к Западному управленческому округу. Административный центр - посёлок городского типа Шаля.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Население: </a:t>
            </a:r>
            <a:r>
              <a:rPr lang="ru-RU" sz="1400" dirty="0" smtClean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  <a:t>16 340 </a:t>
            </a:r>
            <a:r>
              <a:rPr lang="ru-RU" sz="1400" dirty="0" smtClean="0"/>
              <a:t>чел. *</a:t>
            </a:r>
          </a:p>
          <a:p>
            <a:r>
              <a:rPr lang="ru-RU" sz="1400" b="1" dirty="0" smtClean="0"/>
              <a:t>Площадь: </a:t>
            </a:r>
            <a:r>
              <a:rPr lang="ru-RU" sz="1400" dirty="0" smtClean="0"/>
              <a:t>4 852,20 км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Автомобильный код: </a:t>
            </a:r>
            <a:r>
              <a:rPr lang="ru-RU" sz="1400" dirty="0" smtClean="0"/>
              <a:t>66, 96</a:t>
            </a:r>
          </a:p>
          <a:p>
            <a:r>
              <a:rPr lang="ru-RU" sz="1400" b="1" dirty="0" smtClean="0"/>
              <a:t>Сайт: </a:t>
            </a:r>
            <a:r>
              <a:rPr lang="ru-RU" sz="1400" dirty="0" err="1" smtClean="0">
                <a:hlinkClick r:id="rId3"/>
              </a:rPr>
              <a:t>shalya.ru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171" y="1155959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B:\Users\SOB\Desktop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038" y="3767372"/>
            <a:ext cx="2502639" cy="25026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58502" y="3556917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ГЕРБ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603" y="4401880"/>
            <a:ext cx="3556266" cy="18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89182" y="3924422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ФЛАГ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152" y="6248067"/>
            <a:ext cx="7641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** Численность населения по результатам итогов Всероссийской переписи населения 2020 года, информация с сайта Федеральной службы государственной статистики.</a:t>
            </a:r>
            <a:endParaRPr lang="ru-RU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Размер резервного фонда </a:t>
            </a:r>
            <a:endParaRPr lang="ru-RU" sz="36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815252" y="3628422"/>
          <a:ext cx="3888432" cy="21319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84176"/>
                <a:gridCol w="1080120"/>
                <a:gridCol w="1224136"/>
              </a:tblGrid>
              <a:tr h="93610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 </a:t>
                      </a:r>
                    </a:p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2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Источник сообщил, что Резервный фонд может быть исчерпан уже в 201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4" y="3434196"/>
            <a:ext cx="2542232" cy="2981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305" y="1095166"/>
            <a:ext cx="875211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резервного фонда направляются на финансовое обеспечение следующих непредвиденных расходов: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аварийно-восстановительных работ по ликвидации последствий стихийных бедствий и других чрезвычайных ситуаций, имевших место в текущем финансовом году, а также оказание разовой материальной помощи попавшим в экстренную ситуацию и (или) пострадавшим гражданам;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экстренных противоэпидемических мероприятий;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неотложных ремонтных работ и восстановление работ на объектах хозяйства городского округа;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финансирование прочих непредвиденных расходов, которые не были предусмотрены в бюджете городского округа на очередной финансовый год и  плановый период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070" y="144966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Контактная информация для граждан</a:t>
            </a:r>
          </a:p>
          <a:p>
            <a:pPr algn="ctr">
              <a:defRPr/>
            </a:pPr>
            <a:endParaRPr lang="ru-RU" sz="2400" b="1" i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829" y="3969834"/>
            <a:ext cx="6166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р.п.Шаля ул. Орджоникидзе д. 5 тел. (34358) 2-13-53,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(34358) 2-25-38; Факс (34358) 2-13-53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Интернет-сайт: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www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shalya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работы: понедельник -четверг с 8.18 до 17.30 часов,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пятница с 8.18 до 16:30,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суббота-воскресенье   выходной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83" y="3702206"/>
            <a:ext cx="2852854" cy="2852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46088" y="1081668"/>
            <a:ext cx="5754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Информация подготовлена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основе проекта бюджета Шалинского городского округа «О бюджете Шалинского городского округа на 2024 год и плановый период 2025 и 2026 годов» 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Над проектом работали: специалисты Финансового управления администрации Шалинского городского округа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7" name="Picture 3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74" y="1176847"/>
            <a:ext cx="2820214" cy="25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68" y="1075433"/>
            <a:ext cx="8495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Бюджет</a:t>
            </a:r>
            <a:r>
              <a:rPr lang="ru-RU" sz="1400" i="1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i="1" dirty="0" smtClean="0"/>
              <a:t>Консолидированный бюджет </a:t>
            </a:r>
            <a:r>
              <a:rPr lang="ru-RU" sz="1400" i="1" dirty="0" smtClean="0"/>
              <a:t>– свод бюджетов бюджетной системы РФ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 . </a:t>
            </a:r>
          </a:p>
          <a:p>
            <a:pPr algn="just"/>
            <a:r>
              <a:rPr lang="ru-RU" sz="1400" b="1" i="1" dirty="0" smtClean="0"/>
              <a:t>Бюджетная система РФ </a:t>
            </a:r>
            <a:r>
              <a:rPr lang="ru-RU" sz="1400" i="1" dirty="0" smtClean="0"/>
              <a:t>- основанная на экономических отношениях и государственным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pPr algn="just"/>
            <a:r>
              <a:rPr lang="ru-RU" sz="1400" b="1" i="1" dirty="0" smtClean="0"/>
              <a:t>Бюджетный процесс </a:t>
            </a:r>
            <a:r>
              <a:rPr lang="ru-RU" sz="1400" i="1" dirty="0" smtClean="0"/>
              <a:t>- 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1400" b="1" i="1" dirty="0" smtClean="0"/>
              <a:t>Доходы бюджета – </a:t>
            </a:r>
            <a:r>
              <a:rPr lang="ru-RU" sz="1400" i="1" dirty="0" smtClean="0"/>
              <a:t>поступающие в бюджет денежные </a:t>
            </a:r>
          </a:p>
          <a:p>
            <a:pPr algn="just"/>
            <a:r>
              <a:rPr lang="ru-RU" sz="1400" i="1" dirty="0" smtClean="0"/>
              <a:t>средства, за исключением источников дефицита бюджета. </a:t>
            </a:r>
          </a:p>
          <a:p>
            <a:pPr algn="just"/>
            <a:r>
              <a:rPr lang="ru-RU" sz="1400" b="1" i="1" dirty="0" smtClean="0"/>
              <a:t>Расходы бюджета </a:t>
            </a:r>
            <a:r>
              <a:rPr lang="ru-RU" sz="1400" i="1" dirty="0" smtClean="0"/>
              <a:t>– выплачиваемые из бюджета денежные</a:t>
            </a:r>
          </a:p>
          <a:p>
            <a:pPr algn="just"/>
            <a:r>
              <a:rPr lang="ru-RU" sz="1400" i="1" dirty="0" smtClean="0"/>
              <a:t> средства, за исключением источников финансирования </a:t>
            </a:r>
          </a:p>
          <a:p>
            <a:pPr algn="just"/>
            <a:r>
              <a:rPr lang="ru-RU" sz="1400" i="1" dirty="0" smtClean="0"/>
              <a:t>дефицита бюджета. </a:t>
            </a:r>
          </a:p>
          <a:p>
            <a:pPr algn="just"/>
            <a:r>
              <a:rPr lang="ru-RU" sz="1400" b="1" i="1" dirty="0" smtClean="0"/>
              <a:t>Дефицит бюджета </a:t>
            </a:r>
            <a:r>
              <a:rPr lang="ru-RU" sz="1400" i="1" dirty="0" smtClean="0"/>
              <a:t>– превышение расходов бюджета над его </a:t>
            </a:r>
          </a:p>
          <a:p>
            <a:pPr algn="just"/>
            <a:r>
              <a:rPr lang="ru-RU" sz="1400" i="1" dirty="0" smtClean="0"/>
              <a:t>доходами. </a:t>
            </a:r>
          </a:p>
          <a:p>
            <a:pPr algn="just"/>
            <a:r>
              <a:rPr lang="ru-RU" sz="1400" b="1" i="1" dirty="0" smtClean="0"/>
              <a:t>Профицит бюджета </a:t>
            </a:r>
            <a:r>
              <a:rPr lang="ru-RU" sz="1400" i="1" dirty="0" smtClean="0"/>
              <a:t>– превышение доходов бюджета над его</a:t>
            </a:r>
          </a:p>
          <a:p>
            <a:pPr algn="just"/>
            <a:r>
              <a:rPr lang="ru-RU" sz="1400" i="1" dirty="0" smtClean="0"/>
              <a:t> расходами . </a:t>
            </a:r>
          </a:p>
          <a:p>
            <a:pPr algn="just"/>
            <a:r>
              <a:rPr lang="ru-RU" sz="1400" b="1" i="1" dirty="0" smtClean="0"/>
              <a:t>Условно утвержденные расходы </a:t>
            </a:r>
            <a:r>
              <a:rPr lang="ru-RU" sz="1400" i="1" dirty="0" smtClean="0"/>
              <a:t>- не распределенные в </a:t>
            </a:r>
          </a:p>
          <a:p>
            <a:pPr algn="just"/>
            <a:r>
              <a:rPr lang="ru-RU" sz="1400" i="1" dirty="0" smtClean="0"/>
              <a:t>плановом периоде в соответствии с классификацией расходов</a:t>
            </a:r>
          </a:p>
          <a:p>
            <a:pPr algn="just"/>
            <a:r>
              <a:rPr lang="ru-RU" sz="1400" i="1" dirty="0" smtClean="0"/>
              <a:t> бюджетов бюджетные ассигнования.</a:t>
            </a:r>
            <a:endParaRPr lang="ru-RU" sz="1400" i="1" dirty="0"/>
          </a:p>
        </p:txBody>
      </p:sp>
      <p:pic>
        <p:nvPicPr>
          <p:cNvPr id="2050" name="Picture 2" descr="B:\Users\SOB\Desktop\Бюджет для граждан\Фото\5789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22" y="3737113"/>
            <a:ext cx="3160839" cy="28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102477"/>
            <a:ext cx="8792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исполнителями ресурсам и обеспечивающих наиболее эффектное достижение целей и решение задач социально – экономического развития муниципального образования.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Дотации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Межбюджетные трансферты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средства, предоставляемые одним бюджетом бюджетной системы РФ другому бюджету бюджетной системы РФ.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–бюджетные средства, предоставляемые бюджету другого уровня бюджетной системы РФ на безвозмездной и безвозвратной основе на осуществление определенных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это бюджетные средства, предоставляемые бюджету другого уровня бюджетной системы РФ на условиях долевого финансирования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долг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совокупность долговых обязательств муниципального образования. Бюджетный кредит - денежные средства, предоставляемые бюджетом другому бюджету бюджетной системы РФ на возвратной и возмездной основах.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форма участия населения в осуществлении местного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 Публичные слушания - это возможность граждан  влиять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содержание принимаемых муниципальных правовых актов и является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средством муниципальной демократии. Они проводятся с участием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жителей муниципального образования для обсуждения проектов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правовых актов и по вопросам местного значения.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Публичные слушания призваны обеспечить учет мнения населения в решении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жизненно важных вопросов.</a:t>
            </a:r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Бюджет для граждан\Фото\18806_studentu--kak-pereyti--s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4" y="4114800"/>
            <a:ext cx="2977375" cy="255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70121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29" y="212650"/>
            <a:ext cx="901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ГРАЖДАНИН И ЕГО УЧАСТИЕ В БЮДЖЕТНОМ ПРОЦЕССЕ </a:t>
            </a:r>
            <a:endParaRPr lang="ru-RU" sz="2000" b="1" i="1" dirty="0"/>
          </a:p>
        </p:txBody>
      </p:sp>
      <p:pic>
        <p:nvPicPr>
          <p:cNvPr id="4098" name="Picture 2" descr="B:\Users\SOB\Desktop\Бюджет для граждан\Фото для бюджета\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8224"/>
            <a:ext cx="9171763" cy="699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690" y="0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260" y="1199844"/>
            <a:ext cx="7942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Послание Президента Российской Федерации Федеральному Собранию </a:t>
            </a:r>
          </a:p>
          <a:p>
            <a:r>
              <a:rPr lang="ru-RU" dirty="0" smtClean="0"/>
              <a:t>   Российской Федерации; </a:t>
            </a:r>
          </a:p>
          <a:p>
            <a:r>
              <a:rPr lang="ru-RU" dirty="0" smtClean="0"/>
              <a:t>• Стратегия социально – экономического развития; </a:t>
            </a:r>
          </a:p>
          <a:p>
            <a:r>
              <a:rPr lang="ru-RU" dirty="0" smtClean="0"/>
              <a:t>• Прогноз социально-экономического развития; </a:t>
            </a:r>
          </a:p>
          <a:p>
            <a:r>
              <a:rPr lang="ru-RU" dirty="0" smtClean="0"/>
              <a:t>• Основные направления бюджетной и налоговой политики; </a:t>
            </a:r>
          </a:p>
          <a:p>
            <a:r>
              <a:rPr lang="ru-RU" dirty="0" smtClean="0"/>
              <a:t>• Изменения налогового законодательства.</a:t>
            </a:r>
            <a:endParaRPr lang="ru-RU" dirty="0"/>
          </a:p>
        </p:txBody>
      </p:sp>
      <p:pic>
        <p:nvPicPr>
          <p:cNvPr id="6146" name="Picture 2" descr="B:\Users\SOB\Desktop\Бюджет для граждан\Фото\c4a1904a5b76d6760a74a531440ed9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6763">
            <a:off x="234764" y="4317579"/>
            <a:ext cx="2600699" cy="176766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1764">
            <a:off x="6452981" y="4445236"/>
            <a:ext cx="2330255" cy="19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B:\Users\SOB\Desktop\Бюджет для граждан\Фото\M__1582291750128-1582291750554-900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1428" y="3820196"/>
            <a:ext cx="3665764" cy="2439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587" y="170119"/>
            <a:ext cx="781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sz="3600" b="1" i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91386" y="1127050"/>
          <a:ext cx="6328684" cy="537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826" y="2858051"/>
            <a:ext cx="2584174" cy="340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2115</TotalTime>
  <Words>3543</Words>
  <Application>Microsoft Office PowerPoint</Application>
  <PresentationFormat>Экран (4:3)</PresentationFormat>
  <Paragraphs>666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SOB</cp:lastModifiedBy>
  <cp:revision>269</cp:revision>
  <dcterms:created xsi:type="dcterms:W3CDTF">2013-11-19T05:52:05Z</dcterms:created>
  <dcterms:modified xsi:type="dcterms:W3CDTF">2023-11-24T04:50:22Z</dcterms:modified>
</cp:coreProperties>
</file>